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1A0B-B6DB-4603-9CC8-86398083685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2AA4-F863-4B25-B946-8524EE9A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1A0B-B6DB-4603-9CC8-86398083685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2AA4-F863-4B25-B946-8524EE9A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1A0B-B6DB-4603-9CC8-86398083685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2AA4-F863-4B25-B946-8524EE9A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2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1A0B-B6DB-4603-9CC8-86398083685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2AA4-F863-4B25-B946-8524EE9A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9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1A0B-B6DB-4603-9CC8-86398083685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2AA4-F863-4B25-B946-8524EE9A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1A0B-B6DB-4603-9CC8-86398083685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2AA4-F863-4B25-B946-8524EE9A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1A0B-B6DB-4603-9CC8-86398083685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2AA4-F863-4B25-B946-8524EE9A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1A0B-B6DB-4603-9CC8-86398083685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2AA4-F863-4B25-B946-8524EE9A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1A0B-B6DB-4603-9CC8-86398083685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2AA4-F863-4B25-B946-8524EE9A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4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1A0B-B6DB-4603-9CC8-86398083685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2AA4-F863-4B25-B946-8524EE9A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5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1A0B-B6DB-4603-9CC8-86398083685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2AA4-F863-4B25-B946-8524EE9A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E1A0B-B6DB-4603-9CC8-863980836859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2AA4-F863-4B25-B946-8524EE9A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7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28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Existing </a:t>
            </a:r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vs. Purpose-built </a:t>
            </a:r>
            <a:endParaRPr lang="en-US" sz="30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3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Barriers </a:t>
            </a:r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Sea Lamprey Control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265" y="967229"/>
            <a:ext cx="822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Existing Structures were originally 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built for purposes other than blocking sea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lamprey and 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are important to sea lamprey control and outnumber structures purpose-built or modified to block sea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lamprey</a:t>
            </a:r>
            <a:endParaRPr lang="en-US" sz="16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525" y="5537082"/>
            <a:ext cx="8229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Examples of existing barriers: (A) Rock River Dam, Lake Superior; (B) Tannery Creek Barrier, Lake Michigan; (C) Camp 43 Dam on Black River, Lake Superior; (D) Humber River Dam, Lake Ontario; 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and (E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) Alexander Generating Station on Nipigon River, Lake Superior (sea lamprey trap located adjacent to the powerhouse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).</a:t>
            </a:r>
            <a:endParaRPr lang="en-US" sz="14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525" y="5197859"/>
            <a:ext cx="390416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/>
              <a:t>Photos courtesy of the U.S. Fish and Wildlife Service and Fisheries and Oceans Canada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3524" y="1856016"/>
            <a:ext cx="8229505" cy="3281877"/>
            <a:chOff x="475265" y="1920997"/>
            <a:chExt cx="8229505" cy="328187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51"/>
            <a:stretch/>
          </p:blipFill>
          <p:spPr>
            <a:xfrm>
              <a:off x="475265" y="1926866"/>
              <a:ext cx="2743200" cy="171895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06"/>
            <a:stretch/>
          </p:blipFill>
          <p:spPr>
            <a:xfrm>
              <a:off x="3218370" y="1920997"/>
              <a:ext cx="2743200" cy="170958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2"/>
            <a:stretch/>
          </p:blipFill>
          <p:spPr>
            <a:xfrm>
              <a:off x="5961570" y="1927081"/>
              <a:ext cx="2743200" cy="170349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489405" y="1934059"/>
              <a:ext cx="391886" cy="33855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A)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69733" y="1924579"/>
              <a:ext cx="391886" cy="33855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C)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30417" y="1925708"/>
              <a:ext cx="391886" cy="33855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8" b="13353"/>
            <a:stretch/>
          </p:blipFill>
          <p:spPr>
            <a:xfrm>
              <a:off x="1765771" y="3654529"/>
              <a:ext cx="2743200" cy="154834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1778278" y="3663056"/>
              <a:ext cx="391886" cy="33855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D)</a:t>
              </a:r>
              <a:endParaRPr lang="en-US" sz="16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6783" y="3660400"/>
              <a:ext cx="2743200" cy="154158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521478" y="3653607"/>
              <a:ext cx="391886" cy="33855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81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08838"/>
              </p:ext>
            </p:extLst>
          </p:nvPr>
        </p:nvGraphicFramePr>
        <p:xfrm>
          <a:off x="248193" y="980177"/>
          <a:ext cx="8647611" cy="5379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211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Installations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Currently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no purposefully designed velocity barriers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High velocities likely contribute to sea lamprey blockage at some fixed-crest barriers when inundated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846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Best practices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best practice guidelines available, but general design criteria and research needs include: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Barrier surface treatment to prevent sea lamprey attachment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Robust hydraulic analyses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Improved swimming performance curves for sea lamprey and any non-target species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495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Applications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Potential for sites were debris passage, navigation, non-target fish passage, and flood conveyance are desired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652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Limitations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Significant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research on sea lamprey swimming performance needed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Identifying surface treatments that prevent sea lamprey attachment without fouling is a research priority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Not currently in use due to early misconceptions on required velocities and lack of success at the McIntyre River barrier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Effects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Potential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to differentially pass / block upstream swimming fish based on swimming performance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Barriers that block strong swimming fish will block all fish with lesser abilities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Velocity Barriers</a:t>
            </a:r>
          </a:p>
        </p:txBody>
      </p:sp>
    </p:spTree>
    <p:extLst>
      <p:ext uri="{BB962C8B-B14F-4D97-AF65-F5344CB8AC3E}">
        <p14:creationId xmlns:p14="http://schemas.microsoft.com/office/powerpoint/2010/main" val="42274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Electrical Barriers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77" y="627320"/>
            <a:ext cx="8934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Electrical energy applied to water is transferred to fish as a deterrent to up-or downstream movement, which can lead to taxis (forced swimming), immobilization, and possibly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trauma</a:t>
            </a:r>
            <a:endParaRPr lang="en-US" sz="16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4736" y="4249530"/>
            <a:ext cx="3864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Experimental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application of a portable, vertical mount pulsed direct current (</a:t>
            </a:r>
            <a:r>
              <a:rPr lang="en-US" sz="1200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PDC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) electrical barrier with trap in the </a:t>
            </a:r>
            <a:r>
              <a:rPr lang="en-US" sz="1200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Chocolay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River,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Lake Superior, MI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.  Photo courtesy of Johnson et al. (2016).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b="7117"/>
          <a:stretch/>
        </p:blipFill>
        <p:spPr>
          <a:xfrm>
            <a:off x="4842238" y="1562295"/>
            <a:ext cx="3749153" cy="2651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"/>
          <a:stretch/>
        </p:blipFill>
        <p:spPr bwMode="auto">
          <a:xfrm>
            <a:off x="635736" y="1562295"/>
            <a:ext cx="3879499" cy="265176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5736" y="4249530"/>
            <a:ext cx="3864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The combined g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raduated field fish barrier (</a:t>
            </a:r>
            <a:r>
              <a:rPr lang="en-US" sz="1200" i="1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GFFB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and fixed-crest barrier on the Ocqueoc River, MI. Note the electrodes mounted along the barrier crest and vertical side walls.  Photo courtesy of the Great Lakes Fishery Commission.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810" y="5449859"/>
            <a:ext cx="8562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Important Terms:</a:t>
            </a:r>
          </a:p>
          <a:p>
            <a:r>
              <a:rPr lang="en-US" sz="1200" b="1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Alternating Current (AC)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– Used in first electrical barriers, caused excessive mortality of non-target fish</a:t>
            </a:r>
          </a:p>
          <a:p>
            <a:r>
              <a:rPr lang="en-US" sz="1200" b="1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Pulsed Direct Current (</a:t>
            </a:r>
            <a:r>
              <a:rPr lang="en-US" sz="1200" b="1" i="1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PDC</a:t>
            </a:r>
            <a:r>
              <a:rPr lang="en-US" sz="1200" b="1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– Used in current designs, much safer, and lower non-target mortality</a:t>
            </a:r>
          </a:p>
          <a:p>
            <a:r>
              <a:rPr lang="en-US" sz="1200" b="1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Graduated Field Fish Barrier (</a:t>
            </a:r>
            <a:r>
              <a:rPr lang="en-US" sz="1200" b="1" i="1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GFFB</a:t>
            </a:r>
            <a:r>
              <a:rPr lang="en-US" sz="1200" b="1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– developed by Smith-Root, gradually introduces electrical field</a:t>
            </a:r>
            <a:endParaRPr lang="en-US" sz="12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197701"/>
              </p:ext>
            </p:extLst>
          </p:nvPr>
        </p:nvGraphicFramePr>
        <p:xfrm>
          <a:off x="216085" y="553998"/>
          <a:ext cx="8711828" cy="6353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041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Installations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combined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GFFB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and fixed-crest barrier on the Ocqueoc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River, Lake Huron, MI is the only electrical barrier used for sea lamprey control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797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Best practices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Permanent Pulsed Direct Current (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PDC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 electrical barriers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Design generally follows manufacturer recommendations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Best suited for sites with steep banks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Concrete control section to embed electrodes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Redundant power source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Portable 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PDC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electrical barriers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 installed for management purposes so no best practice guidelines are available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52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Applications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Permanent barriers could be used at sites to block adult sea lamprey in large systems where fixed-crest barriers are not feasible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Portable systems could be deployed rapidly in smaller systems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725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Limitations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Not species specific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Susceptible to power failures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Misconceptions regarding public safety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Design features of modern electrical barriers lends it to safe operation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885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Effects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Electrical fields are non-selective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Effects dependent on species, size, orientation to electrical field, and water conductivity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Upstream blockage aided by flow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Downstream blockage possible, but complex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60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Electrical Barriers</a:t>
            </a:r>
          </a:p>
        </p:txBody>
      </p:sp>
    </p:spTree>
    <p:extLst>
      <p:ext uri="{BB962C8B-B14F-4D97-AF65-F5344CB8AC3E}">
        <p14:creationId xmlns:p14="http://schemas.microsoft.com/office/powerpoint/2010/main" val="38275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 Non-Physical Barriers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025" y="641805"/>
            <a:ext cx="840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Technologies that use deterrent stimuli like sound, light, or chemicals (e.g., pheromones or alarm cues) to inhibit passage or guide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movement</a:t>
            </a:r>
            <a:endParaRPr lang="en-US" sz="16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5"/>
          <a:stretch/>
        </p:blipFill>
        <p:spPr>
          <a:xfrm>
            <a:off x="648559" y="2076986"/>
            <a:ext cx="3200400" cy="18221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25"/>
          <a:stretch/>
        </p:blipFill>
        <p:spPr>
          <a:xfrm>
            <a:off x="4814331" y="2068255"/>
            <a:ext cx="3200400" cy="18548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 descr="AHomeschool - Middle School Chemistry Chapt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6" b="20153"/>
          <a:stretch/>
        </p:blipFill>
        <p:spPr>
          <a:xfrm>
            <a:off x="648559" y="4404128"/>
            <a:ext cx="3200400" cy="16478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9" b="17882"/>
          <a:stretch/>
        </p:blipFill>
        <p:spPr>
          <a:xfrm>
            <a:off x="4814331" y="4406023"/>
            <a:ext cx="3200400" cy="16459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48559" y="1344980"/>
            <a:ext cx="3200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 panose="020B0502020202020204" pitchFamily="34" charset="0"/>
              </a:rPr>
              <a:t>Chemical cues (pheromones and alarm cues)</a:t>
            </a:r>
          </a:p>
          <a:p>
            <a:pPr algn="ctr"/>
            <a:r>
              <a:rPr lang="en-US" sz="900" i="1" dirty="0" smtClean="0">
                <a:latin typeface="Century Gothic" panose="020B0502020202020204" pitchFamily="34" charset="0"/>
              </a:rPr>
              <a:t>Photo </a:t>
            </a:r>
            <a:r>
              <a:rPr lang="en-US" sz="900" i="1" dirty="0">
                <a:latin typeface="Century Gothic" panose="020B0502020202020204" pitchFamily="34" charset="0"/>
              </a:rPr>
              <a:t>courtesy of the Great Lakes Fishery Commission.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4331" y="1543045"/>
            <a:ext cx="320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 panose="020B0502020202020204" pitchFamily="34" charset="0"/>
              </a:rPr>
              <a:t>Sound and Bubbles</a:t>
            </a:r>
          </a:p>
          <a:p>
            <a:pPr algn="ctr"/>
            <a:r>
              <a:rPr lang="en-US" sz="900" i="1" dirty="0" smtClean="0">
                <a:latin typeface="Century Gothic" panose="020B0502020202020204" pitchFamily="34" charset="0"/>
              </a:rPr>
              <a:t>Photo </a:t>
            </a:r>
            <a:r>
              <a:rPr lang="en-US" sz="900" i="1" dirty="0">
                <a:latin typeface="Century Gothic" panose="020B0502020202020204" pitchFamily="34" charset="0"/>
              </a:rPr>
              <a:t>courtesy of </a:t>
            </a:r>
            <a:r>
              <a:rPr lang="en-US" sz="900" i="1" dirty="0" smtClean="0">
                <a:latin typeface="Century Gothic" panose="020B0502020202020204" pitchFamily="34" charset="0"/>
              </a:rPr>
              <a:t>Scott </a:t>
            </a:r>
            <a:r>
              <a:rPr lang="en-US" sz="900" i="1" dirty="0" err="1" smtClean="0">
                <a:latin typeface="Century Gothic" panose="020B0502020202020204" pitchFamily="34" charset="0"/>
              </a:rPr>
              <a:t>Miehls</a:t>
            </a:r>
            <a:r>
              <a:rPr lang="en-US" sz="900" i="1" dirty="0" smtClean="0">
                <a:latin typeface="Century Gothic" panose="020B0502020202020204" pitchFamily="34" charset="0"/>
              </a:rPr>
              <a:t> - USGS</a:t>
            </a:r>
            <a:endParaRPr lang="en-US" sz="900" i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559" y="4119435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 panose="020B0502020202020204" pitchFamily="34" charset="0"/>
              </a:rPr>
              <a:t>Carbon dioxide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4331" y="3941888"/>
            <a:ext cx="320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 panose="020B0502020202020204" pitchFamily="34" charset="0"/>
              </a:rPr>
              <a:t>Lights</a:t>
            </a:r>
          </a:p>
          <a:p>
            <a:pPr algn="ctr"/>
            <a:r>
              <a:rPr lang="en-US" sz="900" i="1" dirty="0" smtClean="0">
                <a:latin typeface="Century Gothic" panose="020B0502020202020204" pitchFamily="34" charset="0"/>
              </a:rPr>
              <a:t>Photo courtesy of Purvis et al. (1985)</a:t>
            </a:r>
          </a:p>
        </p:txBody>
      </p:sp>
    </p:spTree>
    <p:extLst>
      <p:ext uri="{BB962C8B-B14F-4D97-AF65-F5344CB8AC3E}">
        <p14:creationId xmlns:p14="http://schemas.microsoft.com/office/powerpoint/2010/main" val="42144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532059"/>
              </p:ext>
            </p:extLst>
          </p:nvPr>
        </p:nvGraphicFramePr>
        <p:xfrm>
          <a:off x="155121" y="909576"/>
          <a:ext cx="8833758" cy="5570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5167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Chemical Cues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dirty="0" smtClean="0">
                          <a:latin typeface="Century Gothic" panose="020B0502020202020204" pitchFamily="34" charset="0"/>
                        </a:rPr>
                        <a:t>Apply odorants</a:t>
                      </a:r>
                      <a:r>
                        <a:rPr lang="en-US" sz="1600" i="1" baseline="0" dirty="0" smtClean="0">
                          <a:latin typeface="Century Gothic" panose="020B0502020202020204" pitchFamily="34" charset="0"/>
                        </a:rPr>
                        <a:t> to attract (pheromones) or repel (alarm cues) sea lamprey</a:t>
                      </a:r>
                      <a:endParaRPr lang="en-US" sz="1600" i="1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Natural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products that are species specific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Difficult to identify, replicate, and outcompete natural 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Under development with some success in the field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Carbon</a:t>
                      </a:r>
                      <a:r>
                        <a:rPr lang="en-US" sz="1800" i="1" baseline="0" dirty="0" smtClean="0">
                          <a:latin typeface="Century Gothic" panose="020B0502020202020204" pitchFamily="34" charset="0"/>
                        </a:rPr>
                        <a:t> Dioxide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Inject CO</a:t>
                      </a:r>
                      <a:r>
                        <a:rPr lang="en-US" sz="16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into water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 lab, sea lamprey avoided co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concentrations &gt; 85 mg/l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Not species specific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Many regulatory hurdles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338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Sound &amp;</a:t>
                      </a:r>
                      <a:r>
                        <a:rPr lang="en-US" sz="1800" i="1" baseline="0" dirty="0" smtClean="0">
                          <a:latin typeface="Century Gothic" panose="020B0502020202020204" pitchFamily="34" charset="0"/>
                        </a:rPr>
                        <a:t> Bubbles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baseline="0" dirty="0" smtClean="0">
                          <a:latin typeface="Century Gothic" panose="020B0502020202020204" pitchFamily="34" charset="0"/>
                        </a:rPr>
                        <a:t>Combine sound projectors with bubble curtains to generate a “wall of sound”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~70-80% efficacy at guiding other fish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Seemingly no effect on sea lamprey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Further refinement of sea lamprey hearing capacity underway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766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Light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baseline="0" dirty="0" smtClean="0">
                          <a:latin typeface="Century Gothic" panose="020B0502020202020204" pitchFamily="34" charset="0"/>
                        </a:rPr>
                        <a:t>Illuminate water with continuous or strobed lights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baseline="0" dirty="0" smtClean="0">
                          <a:latin typeface="Century Gothic" panose="020B0502020202020204" pitchFamily="34" charset="0"/>
                        </a:rPr>
                        <a:t>Conflicting results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baseline="0" dirty="0" smtClean="0">
                          <a:latin typeface="Century Gothic" panose="020B0502020202020204" pitchFamily="34" charset="0"/>
                        </a:rPr>
                        <a:t>In the field and laboratory illuminated traps capture more sea lamprey than non-lit traps, when in close proximity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baseline="0" dirty="0" smtClean="0">
                          <a:latin typeface="Century Gothic" panose="020B0502020202020204" pitchFamily="34" charset="0"/>
                        </a:rPr>
                        <a:t>In the field, lighting had no impact on sea lamprey catch at traps placed far apart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baseline="0" dirty="0" smtClean="0">
                          <a:latin typeface="Century Gothic" panose="020B0502020202020204" pitchFamily="34" charset="0"/>
                        </a:rPr>
                        <a:t>Unlikely to attract or deter sea lamprey at great distances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baseline="0" dirty="0" smtClean="0">
                          <a:latin typeface="Century Gothic" panose="020B0502020202020204" pitchFamily="34" charset="0"/>
                        </a:rPr>
                        <a:t>Research underway (</a:t>
                      </a:r>
                      <a:r>
                        <a:rPr lang="en-US" sz="1600" i="0" baseline="0" dirty="0" err="1" smtClean="0">
                          <a:latin typeface="Century Gothic" panose="020B0502020202020204" pitchFamily="34" charset="0"/>
                        </a:rPr>
                        <a:t>Elvidge</a:t>
                      </a:r>
                      <a:r>
                        <a:rPr lang="en-US" sz="1600" i="0" baseline="0" dirty="0" smtClean="0">
                          <a:latin typeface="Century Gothic" panose="020B0502020202020204" pitchFamily="34" charset="0"/>
                        </a:rPr>
                        <a:t> et al.)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01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 Non-Physical Barriers</a:t>
            </a:r>
          </a:p>
        </p:txBody>
      </p:sp>
    </p:spTree>
    <p:extLst>
      <p:ext uri="{BB962C8B-B14F-4D97-AF65-F5344CB8AC3E}">
        <p14:creationId xmlns:p14="http://schemas.microsoft.com/office/powerpoint/2010/main" val="2594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24756"/>
              </p:ext>
            </p:extLst>
          </p:nvPr>
        </p:nvGraphicFramePr>
        <p:xfrm>
          <a:off x="235130" y="1089408"/>
          <a:ext cx="8725989" cy="4444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5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4455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Installations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930 Existing lowermost barriers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 sea lamprey movement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338 fixed-crest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55 hydropower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63 culverts/bridges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 adjustable/seasonal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441 other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77 Purpose-built or modified barriers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823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Applications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Most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existing structures built around the turn of the century for power generation, recreation, flood control, erosion control, and transportation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908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Limitations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Existing structures are owned by private individuals, companies, or other government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agencies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Aging infrastructure and societal desire to restore connectivity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823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Effects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Impede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passage of sea lamprey and many native or non-target fishes to varying degrees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Small number of barriers (mostly hydropower) have fishways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06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Existing vs. Purpose-built </a:t>
            </a:r>
            <a:endParaRPr lang="en-US" sz="30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3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Barriers </a:t>
            </a:r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Sea Lamprey 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713" y="5534278"/>
            <a:ext cx="844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The goal of these information sheets is to summarize the current knowledge regarding the effectiveness of barrier technologies and their historical use in the sea lamprey control program.  </a:t>
            </a:r>
          </a:p>
          <a:p>
            <a:pPr algn="ctr"/>
            <a:endParaRPr lang="en-US" sz="14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Where possible, best-practice guidelines and potential applications of technologies is provided.</a:t>
            </a:r>
          </a:p>
        </p:txBody>
      </p:sp>
    </p:spTree>
    <p:extLst>
      <p:ext uri="{BB962C8B-B14F-4D97-AF65-F5344CB8AC3E}">
        <p14:creationId xmlns:p14="http://schemas.microsoft.com/office/powerpoint/2010/main" val="28552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Fixed-Crest Barriers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942" y="619150"/>
            <a:ext cx="893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Water control structure that maintains an uninterrupted crest height and overhanging lip to maintain a minimum vertical drop of 45cm from the crest to the tailwater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elevation</a:t>
            </a:r>
            <a:endParaRPr lang="en-US" sz="16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6900" y="5650021"/>
            <a:ext cx="404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(A)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Trail Creek,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Lake Michigan,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IN; (B)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Carp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Lake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outlet,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Lake Michigan,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MI; (C)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downstream and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(D)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upstream view of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Still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river,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Lake Huron,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ON; (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E) Wolf River, Lake Superior,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ON; and (F) </a:t>
            </a:r>
            <a:r>
              <a:rPr lang="en-US" sz="1200" i="1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Streetsville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Dam, Lake Ontario,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ON.</a:t>
            </a:r>
            <a:endParaRPr lang="en-US" sz="12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9" y="1255273"/>
            <a:ext cx="4148218" cy="4343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00" y="1255273"/>
            <a:ext cx="4042747" cy="4343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00261" y="5638429"/>
            <a:ext cx="4218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ixed-crest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barrier with 61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cm of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hydraulic head with (A) a vertical differential between crest height and tailwater elevation of 45 cm (18 in) and (B) no vertical differential between crest and tailwater.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6900" y="5369677"/>
            <a:ext cx="4042747" cy="20774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50" b="1" dirty="0"/>
              <a:t>Photos courtesy of the Great Lakes Fishery Commission and Fisheries and Oceans Canada</a:t>
            </a:r>
          </a:p>
        </p:txBody>
      </p:sp>
    </p:spTree>
    <p:extLst>
      <p:ext uri="{BB962C8B-B14F-4D97-AF65-F5344CB8AC3E}">
        <p14:creationId xmlns:p14="http://schemas.microsoft.com/office/powerpoint/2010/main" val="3780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46976"/>
              </p:ext>
            </p:extLst>
          </p:nvPr>
        </p:nvGraphicFramePr>
        <p:xfrm>
          <a:off x="212034" y="1020167"/>
          <a:ext cx="8746435" cy="4008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4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718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Installations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39 purpose-built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 modified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945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Best practices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Maintain 45 cm drop up to as high a flood event as possible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 cm overhanging lip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Staging pool for jumping fish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718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Applications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Generally suitable for sites with high riverbed slope and existing barrier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872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Limitations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Potential loss of vertical differential due to changes in watershed hydrology or lake levels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Cannot block downstream movement of juvenile sea lamprey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Potential for impoundment upstream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Community acceptance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945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Effects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Block upstream movement of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species with limited leaping ability including adult sea lamprey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Fixed-Crest Barriers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6638" b="43147"/>
          <a:stretch/>
        </p:blipFill>
        <p:spPr>
          <a:xfrm>
            <a:off x="2965432" y="4961130"/>
            <a:ext cx="3244403" cy="1570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09835" y="4961130"/>
            <a:ext cx="136662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Rainbow </a:t>
            </a:r>
            <a:r>
              <a:rPr lang="en-US" sz="105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trout </a:t>
            </a:r>
            <a:r>
              <a:rPr lang="en-US" sz="105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(steelhead) leaping over a fixed-crest barrier on </a:t>
            </a:r>
            <a:r>
              <a:rPr lang="en-US" sz="105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Shelter </a:t>
            </a:r>
            <a:r>
              <a:rPr lang="en-US" sz="105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V</a:t>
            </a:r>
            <a:r>
              <a:rPr lang="en-US" sz="105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alley </a:t>
            </a:r>
            <a:r>
              <a:rPr lang="en-US" sz="105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en-US" sz="105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reek</a:t>
            </a:r>
            <a:r>
              <a:rPr lang="en-US" sz="105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Lake </a:t>
            </a:r>
            <a:r>
              <a:rPr lang="en-US" sz="105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Ontario, ON.</a:t>
            </a:r>
            <a:endParaRPr lang="en-US" sz="105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70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Seasonal- and Adjustable-Crest Barriers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2337" y="532081"/>
            <a:ext cx="8223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Water control structures similar to fixed-crest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barriers, 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but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crest 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height can be adjusted manually or automatically.  Can be operated as a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seasonal barrier</a:t>
            </a:r>
            <a:endParaRPr lang="en-US" sz="16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337" y="5123320"/>
            <a:ext cx="37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Big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Carp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iver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Lake Huron,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ON, inflatable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crest barrier operating with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(A)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barrier down,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(B)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barrier up, (C) barrier up during flooding, and (D)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Big Creek River, Lake Erie, ON, barrier with beam used to lift the crest when the control system failed.</a:t>
            </a:r>
            <a:endParaRPr lang="en-US" sz="12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1227" y="2618102"/>
            <a:ext cx="370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Seasonal barrier on Orwell Creek, Lake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Ontario, ON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with (A) stoplogs out and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(B)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stoplogs in during sea lamprey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migration.</a:t>
            </a:r>
            <a:endParaRPr lang="en-US" sz="12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7" y="1816859"/>
            <a:ext cx="3771900" cy="32832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2337" y="4892406"/>
            <a:ext cx="3771900" cy="20774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50" b="1" dirty="0"/>
              <a:t>Photos courtesy of Fisheries and Oceans Canada – Sea Lamprey Control Centre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16" y="1180560"/>
            <a:ext cx="3771900" cy="1437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1227" y="2396048"/>
            <a:ext cx="3703846" cy="20774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50" b="1" dirty="0"/>
              <a:t>Photos courtesy of Fisheries and Oceans Canada – Sea Lamprey Control Centre</a:t>
            </a: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50" y="3304775"/>
            <a:ext cx="3657600" cy="2496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665492" y="5801595"/>
            <a:ext cx="391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Cross-sectional view of typical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Obermeyer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gate with inflatable bladder. Image courtesy of the city of St. Cloud, MN (http://www.ci.stcloud.mn.us).</a:t>
            </a:r>
          </a:p>
        </p:txBody>
      </p:sp>
    </p:spTree>
    <p:extLst>
      <p:ext uri="{BB962C8B-B14F-4D97-AF65-F5344CB8AC3E}">
        <p14:creationId xmlns:p14="http://schemas.microsoft.com/office/powerpoint/2010/main" val="16988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462" y="85194"/>
            <a:ext cx="8915400" cy="66751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58872"/>
              </p:ext>
            </p:extLst>
          </p:nvPr>
        </p:nvGraphicFramePr>
        <p:xfrm>
          <a:off x="203570" y="976634"/>
          <a:ext cx="8733183" cy="5361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8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409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Installations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 purpose-built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and modified (six in US and six in Canada)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876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Best practices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Same as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fixed-crest barriers: m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aintain 45 cm drop and 15 cm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overhang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Redundant power supply or alternate means to operate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Operating window identified by control agent staff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Negotiated staffing and schedule of operation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Appropriate hydrologic analyses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243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Applications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Same applications as fixed-crest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designs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Best where competing interests between fish passage, navigation, channel morphology, and flooding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622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Limitations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Mechanized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systems are ill-suited for remote locations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Wooden or metal stoplog designs have been more resilient than inflatable crest weirs</a:t>
                      </a:r>
                      <a:endParaRPr lang="en-US" sz="1600" baseline="0" dirty="0">
                        <a:latin typeface="Century Gothic" panose="020B0502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Redundancies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are required for highly mechanized systems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Seasonal operation results in agreed upon risk of sea lamprey infestation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8011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Effects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Block upstream movement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of fish with limited leaping ability including adult sea lamprey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Non-target fish can be passed if operated seasonally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Potential non-target passage with trap and sort operation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85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Seasonal- and Adjustable-Crest Barriers</a:t>
            </a:r>
          </a:p>
        </p:txBody>
      </p:sp>
    </p:spTree>
    <p:extLst>
      <p:ext uri="{BB962C8B-B14F-4D97-AF65-F5344CB8AC3E}">
        <p14:creationId xmlns:p14="http://schemas.microsoft.com/office/powerpoint/2010/main" val="11212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4191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Weirs and Screens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331" y="565074"/>
            <a:ext cx="819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Structures that utilize weir panels or mesh screens to block sea lamprey while still passing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water</a:t>
            </a:r>
            <a:endParaRPr lang="en-US" sz="16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421" y="3355294"/>
            <a:ext cx="3695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(D) Inclined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plane sea lamprey trap installed in the Carp Lake River, 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Lake Michigan, MI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(E) typical design. </a:t>
            </a:r>
            <a:endParaRPr lang="en-US" sz="14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4" y="4565133"/>
            <a:ext cx="4572000" cy="1638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4" y="2965817"/>
            <a:ext cx="4572000" cy="1512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4" y="1275062"/>
            <a:ext cx="4572000" cy="16246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4274" y="6203433"/>
            <a:ext cx="411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/>
              <a:t>Photos courtesy of Fisheries and Oceans Canada – Sea Lamprey Control Centre, U.S. Fish and Wildlife Service, and Applegate and Smith (1951).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421" y="1580779"/>
            <a:ext cx="3695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(A) Front 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view and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side views during 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(B)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high and (C) 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low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flow of 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vertical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screen barrier for trapping in Little </a:t>
            </a:r>
            <a:r>
              <a:rPr lang="en-US" sz="1400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Thessalon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River, Lake 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Huron, ON. </a:t>
            </a:r>
            <a:endParaRPr lang="en-US" sz="14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8939" y="4968784"/>
            <a:ext cx="3726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(F) Experimental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installation of a resistance weir in the Marengo River, 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Lake Superior, WI and (G)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typical schematic of a resistance 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weir.</a:t>
            </a:r>
            <a:endParaRPr lang="en-US" sz="14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927" y="2926631"/>
            <a:ext cx="69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0789" y="2954379"/>
            <a:ext cx="362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786" y="4558248"/>
            <a:ext cx="362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37548" y="4554968"/>
            <a:ext cx="362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26891"/>
              </p:ext>
            </p:extLst>
          </p:nvPr>
        </p:nvGraphicFramePr>
        <p:xfrm>
          <a:off x="208722" y="822522"/>
          <a:ext cx="8726556" cy="5645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7027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Installations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permanent installations for sea lamprey control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Vertical screen barrier in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Little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Thessalon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River, Lake Huron, ON but aided by upstream dam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Resistance weir deployed in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Duffins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creek, Lake Ontario, ON to capture Atlantic salmon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607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Best practices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Vertical mesh screen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Steel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grates or racks with spacing ≤ 1.3 cm (0.5 inches)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Best built at an angle to flow or in “V” shape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Downstream inclined screens have 1.5 m of hydraulic head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Resistance weirs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 installed for management purposes so no best practice guidelines are available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823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Applications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Vertical mesh screens are no longer in use as a sole barrier to sea lamprey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Resistance weirs have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potential for sites with a need to block and remove sea lamprey during high water events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886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Limitations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Difficult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to keep screens clear of debris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Early screen designs failed due to erosion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823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entury Gothic" panose="020B0502020202020204" pitchFamily="34" charset="0"/>
                        </a:rPr>
                        <a:t>Effects</a:t>
                      </a:r>
                      <a:endParaRPr lang="en-US" sz="1800" i="1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Block</a:t>
                      </a: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 upstream passage of adult sea lamprey and many non-target species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entury Gothic" panose="020B0502020202020204" pitchFamily="34" charset="0"/>
                        </a:rPr>
                        <a:t>Inclined screen traps capture recently transformed sea lamprey moving downstream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Weirs and Screens</a:t>
            </a:r>
          </a:p>
        </p:txBody>
      </p:sp>
    </p:spTree>
    <p:extLst>
      <p:ext uri="{BB962C8B-B14F-4D97-AF65-F5344CB8AC3E}">
        <p14:creationId xmlns:p14="http://schemas.microsoft.com/office/powerpoint/2010/main" val="31332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92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Velocity Barriers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8383" y="555614"/>
            <a:ext cx="848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Water control structures that manipulate hydraulic conditions to create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regions 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of swift flowing water that cause fish to completely exhaust their swimming capabilities thereby blocking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passage</a:t>
            </a:r>
            <a:endParaRPr lang="en-US" sz="16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231" y="5900737"/>
            <a:ext cx="342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(A)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Velocity barrier installed in McIntyre Creek, Lake Erie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ON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(B) and (C) </a:t>
            </a:r>
            <a:r>
              <a:rPr lang="en-US" sz="1200" i="1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McAuley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(1996) Sea Lamprey swim tests.</a:t>
            </a:r>
            <a:endParaRPr lang="en-US" sz="12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355" r="2491" b="1352"/>
          <a:stretch/>
        </p:blipFill>
        <p:spPr bwMode="auto">
          <a:xfrm>
            <a:off x="4829633" y="2086765"/>
            <a:ext cx="3657600" cy="234163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44232" y="1386611"/>
            <a:ext cx="3429000" cy="4466297"/>
            <a:chOff x="567443" y="1292710"/>
            <a:chExt cx="3429000" cy="4466297"/>
          </a:xfrm>
        </p:grpSpPr>
        <p:grpSp>
          <p:nvGrpSpPr>
            <p:cNvPr id="9" name="Group 8"/>
            <p:cNvGrpSpPr/>
            <p:nvPr/>
          </p:nvGrpSpPr>
          <p:grpSpPr>
            <a:xfrm>
              <a:off x="567443" y="1292710"/>
              <a:ext cx="3429000" cy="4466297"/>
              <a:chOff x="567443" y="1292710"/>
              <a:chExt cx="3429000" cy="4466297"/>
            </a:xfrm>
          </p:grpSpPr>
          <p:pic>
            <p:nvPicPr>
              <p:cNvPr id="16" name="Picture 15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412"/>
              <a:stretch/>
            </p:blipFill>
            <p:spPr>
              <a:xfrm>
                <a:off x="567443" y="1292710"/>
                <a:ext cx="3429000" cy="236390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grpSp>
            <p:nvGrpSpPr>
              <p:cNvPr id="6" name="Group 5"/>
              <p:cNvGrpSpPr>
                <a:grpSpLocks noChangeAspect="1"/>
              </p:cNvGrpSpPr>
              <p:nvPr/>
            </p:nvGrpSpPr>
            <p:grpSpPr>
              <a:xfrm>
                <a:off x="567443" y="3657710"/>
                <a:ext cx="3429000" cy="2101297"/>
                <a:chOff x="5002575" y="1419591"/>
                <a:chExt cx="3200400" cy="1961210"/>
              </a:xfrm>
            </p:grpSpPr>
            <p:pic>
              <p:nvPicPr>
                <p:cNvPr id="12" name="Content Placeholder 3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4514" r="6528"/>
                <a:stretch/>
              </p:blipFill>
              <p:spPr>
                <a:xfrm rot="5400000">
                  <a:off x="6454915" y="1632741"/>
                  <a:ext cx="1961209" cy="1534911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20810"/>
                <a:stretch/>
              </p:blipFill>
              <p:spPr>
                <a:xfrm>
                  <a:off x="5002575" y="1419591"/>
                  <a:ext cx="1665490" cy="1961207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</p:grpSp>
        </p:grpSp>
        <p:cxnSp>
          <p:nvCxnSpPr>
            <p:cNvPr id="14" name="Straight Connector 13"/>
            <p:cNvCxnSpPr/>
            <p:nvPr/>
          </p:nvCxnSpPr>
          <p:spPr>
            <a:xfrm>
              <a:off x="2351895" y="3656615"/>
              <a:ext cx="0" cy="2089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4231" y="5566952"/>
            <a:ext cx="1543104" cy="20774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50" b="1" dirty="0"/>
              <a:t>Photo courtesy of </a:t>
            </a:r>
            <a:r>
              <a:rPr lang="en-US" sz="750" b="1" dirty="0" err="1"/>
              <a:t>McAuley</a:t>
            </a:r>
            <a:r>
              <a:rPr lang="en-US" sz="750" b="1" dirty="0"/>
              <a:t> (1996)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9633" y="449592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Comparison of swimming performance curves of fishes found in Great </a:t>
            </a:r>
            <a:r>
              <a:rPr lang="en-US" sz="12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</a:t>
            </a:r>
            <a:r>
              <a:rPr lang="en-US" sz="1200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akes tributaries.  Species with greater swimming capabilities will be situated towards the right of the plot.</a:t>
            </a:r>
            <a:endParaRPr lang="en-US" sz="12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1974</Words>
  <Application>Microsoft Office PowerPoint</Application>
  <PresentationFormat>On-screen Show (4:3)</PresentationFormat>
  <Paragraphs>200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Muir</dc:creator>
  <cp:lastModifiedBy>Daniel P. Zielinski</cp:lastModifiedBy>
  <cp:revision>61</cp:revision>
  <cp:lastPrinted>2018-05-02T14:34:44Z</cp:lastPrinted>
  <dcterms:created xsi:type="dcterms:W3CDTF">2018-04-25T19:41:16Z</dcterms:created>
  <dcterms:modified xsi:type="dcterms:W3CDTF">2018-09-06T17:52:31Z</dcterms:modified>
</cp:coreProperties>
</file>